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68" r:id="rId2"/>
    <p:sldId id="269" r:id="rId3"/>
    <p:sldId id="283" r:id="rId4"/>
    <p:sldId id="284" r:id="rId5"/>
    <p:sldId id="285" r:id="rId6"/>
    <p:sldId id="286" r:id="rId7"/>
    <p:sldId id="270" r:id="rId8"/>
    <p:sldId id="287" r:id="rId9"/>
    <p:sldId id="288" r:id="rId10"/>
    <p:sldId id="290" r:id="rId11"/>
    <p:sldId id="289" r:id="rId12"/>
    <p:sldId id="291" r:id="rId13"/>
    <p:sldId id="292" r:id="rId14"/>
    <p:sldId id="277" r:id="rId15"/>
    <p:sldId id="294" r:id="rId16"/>
    <p:sldId id="293" r:id="rId17"/>
    <p:sldId id="299" r:id="rId18"/>
    <p:sldId id="295" r:id="rId19"/>
    <p:sldId id="296" r:id="rId20"/>
    <p:sldId id="297" r:id="rId21"/>
    <p:sldId id="298" r:id="rId22"/>
    <p:sldId id="300" r:id="rId23"/>
    <p:sldId id="276" r:id="rId24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87">
          <p15:clr>
            <a:srgbClr val="A4A3A4"/>
          </p15:clr>
        </p15:guide>
        <p15:guide id="2" pos="286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4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41"/>
    <p:restoredTop sz="94614"/>
  </p:normalViewPr>
  <p:slideViewPr>
    <p:cSldViewPr snapToGrid="0" snapToObjects="1">
      <p:cViewPr varScale="1">
        <p:scale>
          <a:sx n="135" d="100"/>
          <a:sy n="135" d="100"/>
        </p:scale>
        <p:origin x="120" y="1266"/>
      </p:cViewPr>
      <p:guideLst>
        <p:guide orient="horz" pos="1687"/>
        <p:guide pos="2864"/>
      </p:guideLst>
    </p:cSldViewPr>
  </p:slideViewPr>
  <p:notesTextViewPr>
    <p:cViewPr>
      <p:scale>
        <a:sx n="40" d="100"/>
        <a:sy n="4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92FD1-470E-7F4F-B815-C99CE4E4CE5A}" type="datetimeFigureOut">
              <a:rPr lang="en-US" smtClean="0"/>
              <a:t>6/19/2017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A3B3D1-2C4A-D44B-9691-561248F34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41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3B3D1-2C4A-D44B-9691-561248F344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06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3B3D1-2C4A-D44B-9691-561248F344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3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3B3D1-2C4A-D44B-9691-561248F344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932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3B3D1-2C4A-D44B-9691-561248F344B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3B3D1-2C4A-D44B-9691-561248F344B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07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6" y="0"/>
            <a:ext cx="4556125" cy="5143500"/>
          </a:xfrm>
          <a:solidFill>
            <a:schemeClr val="bg1">
              <a:lumMod val="8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6117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Cropped images_Widescreen_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9788" y="314325"/>
            <a:ext cx="4030662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4443413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66307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Cropped images_Widescreen_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309563"/>
            <a:ext cx="4035425" cy="451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4443413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04526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4443413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518982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  <a:lvl2pPr marL="742950" indent="-285750">
              <a:lnSpc>
                <a:spcPct val="90000"/>
              </a:lnSpc>
              <a:buFont typeface="Lucida Grande"/>
              <a:buChar char="–"/>
              <a:defRPr/>
            </a:lvl2pPr>
            <a:lvl3pPr>
              <a:lnSpc>
                <a:spcPct val="90000"/>
              </a:lnSpc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8069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19944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9944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226643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7200" y="4118372"/>
            <a:ext cx="4038600" cy="4032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1020366"/>
            <a:ext cx="4038600" cy="3097796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9944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116278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457200" y="1020367"/>
            <a:ext cx="4038600" cy="3098006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9944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4118372"/>
            <a:ext cx="4038600" cy="4032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259705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457200" y="1020367"/>
            <a:ext cx="4038600" cy="3098006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/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9944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4118372"/>
            <a:ext cx="4038600" cy="4032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180795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  <p:txBody>
          <a:bodyPr rtlCol="0" anchor="ctr" anchorCtr="1">
            <a:normAutofit/>
          </a:bodyPr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8945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587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6" descr="269F7152-Edit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9" r="20655"/>
          <a:stretch/>
        </p:blipFill>
        <p:spPr>
          <a:xfrm>
            <a:off x="4579682" y="0"/>
            <a:ext cx="4564318" cy="5165567"/>
          </a:xfrm>
          <a:prstGeom prst="rect">
            <a:avLst/>
          </a:prstGeom>
        </p:spPr>
      </p:pic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069887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260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USY_MB1_PMS_1_Colour_Reverse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4429125"/>
            <a:ext cx="15367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261227"/>
            <a:ext cx="8388586" cy="396568"/>
          </a:xfrm>
        </p:spPr>
        <p:txBody>
          <a:bodyPr tIns="0" anchor="t"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884" y="657795"/>
            <a:ext cx="8387705" cy="639366"/>
          </a:xfrm>
        </p:spPr>
        <p:txBody>
          <a:bodyPr tIns="72000"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4455" y="1350309"/>
            <a:ext cx="8226486" cy="3476622"/>
          </a:xfrm>
          <a:solidFill>
            <a:srgbClr val="D9D9D9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916228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_widescreen_background file_charcoal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348200"/>
            <a:ext cx="3948874" cy="1224574"/>
          </a:xfrm>
        </p:spPr>
        <p:txBody>
          <a:bodyPr tIns="0"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428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_widescreen_background file_blue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00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348200"/>
            <a:ext cx="3948874" cy="1388445"/>
          </a:xfrm>
        </p:spPr>
        <p:txBody>
          <a:bodyPr tIns="0"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3159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_widescreen_background file_yellow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00"/>
          </a:xfrm>
          <a:prstGeom prst="rect">
            <a:avLst/>
          </a:prstGeom>
        </p:spPr>
      </p:pic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348200"/>
            <a:ext cx="3948874" cy="1634252"/>
          </a:xfrm>
        </p:spPr>
        <p:txBody>
          <a:bodyPr tIns="0" anchor="t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977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6" descr="Cropped images_Widescreen_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0888" y="0"/>
            <a:ext cx="45958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82712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6" descr="Cropped images_Widescreen_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0888" y="0"/>
            <a:ext cx="45958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45800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2" r="28959"/>
          <a:stretch/>
        </p:blipFill>
        <p:spPr bwMode="auto">
          <a:xfrm>
            <a:off x="4530724" y="0"/>
            <a:ext cx="46132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8610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 descr="269F8271-Edit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7" r="18811"/>
          <a:stretch/>
        </p:blipFill>
        <p:spPr>
          <a:xfrm>
            <a:off x="4560888" y="1"/>
            <a:ext cx="4583112" cy="5143500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8610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35458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4443413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645169" y="313766"/>
            <a:ext cx="4035774" cy="4513166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1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60073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Cropped images_Widescreen_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314325"/>
            <a:ext cx="4035425" cy="451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4443413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3445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87313"/>
            <a:ext cx="8229600" cy="8572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 here… 28pt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19175"/>
            <a:ext cx="8229600" cy="35750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Sub-heading Bold… 24pt</a:t>
            </a:r>
          </a:p>
          <a:p>
            <a:pPr lvl="0"/>
            <a:r>
              <a:rPr lang="en-US" dirty="0"/>
              <a:t>Add body copy </a:t>
            </a:r>
          </a:p>
          <a:p>
            <a:pPr lvl="0"/>
            <a:r>
              <a:rPr lang="en-US" dirty="0"/>
              <a:t>Add bullet point</a:t>
            </a:r>
          </a:p>
          <a:p>
            <a:pPr lvl="0"/>
            <a:r>
              <a:rPr lang="en-US" dirty="0"/>
              <a:t>Add bullet point</a:t>
            </a:r>
          </a:p>
        </p:txBody>
      </p:sp>
      <p:sp>
        <p:nvSpPr>
          <p:cNvPr id="11" name="Date Placeholder 3"/>
          <p:cNvSpPr txBox="1">
            <a:spLocks/>
          </p:cNvSpPr>
          <p:nvPr/>
        </p:nvSpPr>
        <p:spPr>
          <a:xfrm>
            <a:off x="381000" y="47672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The University of Sydney</a:t>
            </a: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6629400" y="47672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Page </a:t>
            </a:r>
            <a:fld id="{17B45C2B-5911-204A-99D5-05E77B133151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51" r:id="rId5"/>
    <p:sldLayoutId id="2147483752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36" r:id="rId20"/>
    <p:sldLayoutId id="2147483747" r:id="rId21"/>
    <p:sldLayoutId id="2147483748" r:id="rId22"/>
    <p:sldLayoutId id="2147483749" r:id="rId23"/>
    <p:sldLayoutId id="2147483750" r:id="rId24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accent1"/>
          </a:solidFill>
          <a:latin typeface="Tw Cen MT"/>
          <a:ea typeface="ＭＳ Ｐゴシック" charset="0"/>
          <a:cs typeface="Tw Cen MT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Lucida Grande" charset="0"/>
        <a:buChar char="–"/>
        <a:defRPr sz="24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884" y="605042"/>
            <a:ext cx="3965263" cy="1833358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ea typeface="+mj-ea"/>
              </a:rPr>
              <a:t>Effectiveness of adversarial examples on convolutional neural networks</a:t>
            </a:r>
            <a:br>
              <a:rPr lang="en-US" dirty="0">
                <a:ea typeface="+mj-ea"/>
              </a:rPr>
            </a:br>
            <a:endParaRPr lang="en-US" b="0" dirty="0">
              <a:solidFill>
                <a:schemeClr val="tx1"/>
              </a:solidFill>
              <a:ea typeface="+mj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83330" y="2594471"/>
            <a:ext cx="4146337" cy="1435662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buFont typeface="Lucida Grande"/>
              <a:buNone/>
              <a:defRPr/>
            </a:pPr>
            <a:r>
              <a:rPr lang="en-US" b="1" dirty="0">
                <a:ea typeface="+mn-ea"/>
              </a:rPr>
              <a:t>Presented by</a:t>
            </a:r>
            <a:endParaRPr lang="en-US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 typeface="Lucida Grande"/>
              <a:buNone/>
              <a:defRPr/>
            </a:pPr>
            <a:r>
              <a:rPr lang="en-US" dirty="0">
                <a:ea typeface="+mn-ea"/>
              </a:rPr>
              <a:t>Rafael Possas, </a:t>
            </a:r>
          </a:p>
          <a:p>
            <a:pPr eaLnBrk="1" fontAlgn="auto" hangingPunct="1">
              <a:spcAft>
                <a:spcPts val="0"/>
              </a:spcAft>
              <a:buFont typeface="Lucida Grande"/>
              <a:buNone/>
              <a:defRPr/>
            </a:pPr>
            <a:r>
              <a:rPr lang="en-US" dirty="0">
                <a:ea typeface="+mn-ea"/>
              </a:rPr>
              <a:t>Research Engineer at Centre of Translational Data Science, University of Sydney</a:t>
            </a:r>
          </a:p>
          <a:p>
            <a:pPr eaLnBrk="1" fontAlgn="auto" hangingPunct="1">
              <a:spcAft>
                <a:spcPts val="0"/>
              </a:spcAft>
              <a:buFont typeface="Lucida Grande"/>
              <a:buNone/>
              <a:defRPr/>
            </a:pPr>
            <a:r>
              <a:rPr lang="en-US" dirty="0">
                <a:ea typeface="+mn-ea"/>
              </a:rPr>
              <a:t>Master of Information Technologies (Research)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design (1): CNN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architecture to show that the depth of a network its critical to its performance</a:t>
            </a:r>
          </a:p>
          <a:p>
            <a:r>
              <a:rPr lang="en-US" dirty="0"/>
              <a:t>Homogeneous architecture: Only 3x3 convolutions and 2x2 pooling from beginning to end</a:t>
            </a:r>
          </a:p>
          <a:p>
            <a:r>
              <a:rPr lang="en-US" dirty="0"/>
              <a:t>We’ve changed the architecture to cope with the smaller input size (32x32). </a:t>
            </a:r>
          </a:p>
          <a:p>
            <a:r>
              <a:rPr lang="en-US" b="1" dirty="0"/>
              <a:t>Change</a:t>
            </a:r>
            <a:r>
              <a:rPr lang="en-US" dirty="0"/>
              <a:t>: Two 4096 FC =&gt; single 512 FC layer</a:t>
            </a:r>
          </a:p>
          <a:p>
            <a:r>
              <a:rPr lang="en-US" b="1" dirty="0"/>
              <a:t>Change</a:t>
            </a:r>
            <a:r>
              <a:rPr lang="en-US" dirty="0"/>
              <a:t>: 3 Convolution/pooling blocks instead of 4.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009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design (2): Imbalanced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01462"/>
            <a:ext cx="8229600" cy="1680481"/>
          </a:xfrm>
        </p:spPr>
        <p:txBody>
          <a:bodyPr/>
          <a:lstStyle/>
          <a:p>
            <a:r>
              <a:rPr lang="en-US" sz="2000" b="1" dirty="0"/>
              <a:t>CIFAR-10</a:t>
            </a:r>
            <a:r>
              <a:rPr lang="en-US" sz="2000" dirty="0"/>
              <a:t>, 32x32 images on 10 non-hierarchical classes, 60,000 samples</a:t>
            </a:r>
          </a:p>
          <a:p>
            <a:r>
              <a:rPr lang="en-US" sz="2000" b="1" dirty="0"/>
              <a:t>Modified VGG</a:t>
            </a:r>
            <a:r>
              <a:rPr lang="en-US" sz="2000" dirty="0"/>
              <a:t>: achieved 83% overall accuracy on the balanced dataset </a:t>
            </a:r>
          </a:p>
          <a:p>
            <a:r>
              <a:rPr lang="en-US" sz="2000" b="1" dirty="0"/>
              <a:t>Baseline</a:t>
            </a:r>
            <a:r>
              <a:rPr lang="en-US" sz="2000" dirty="0"/>
              <a:t>: Balanced dataset vulnerability to adversaries</a:t>
            </a:r>
          </a:p>
          <a:p>
            <a:r>
              <a:rPr lang="en-US" sz="2000" b="1" dirty="0"/>
              <a:t>Tests</a:t>
            </a:r>
            <a:r>
              <a:rPr lang="en-US" sz="2000" dirty="0"/>
              <a:t>: 20 different imbalanced variations with under-sample and over-sample on each of the 10 classes</a:t>
            </a:r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40" y="2565377"/>
            <a:ext cx="5760719" cy="215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11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design (3): Gradient sign method [4]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814"/>
            <a:ext cx="8229600" cy="3274151"/>
          </a:xfrm>
        </p:spPr>
        <p:txBody>
          <a:bodyPr/>
          <a:lstStyle/>
          <a:p>
            <a:r>
              <a:rPr lang="en-US" sz="2000" dirty="0"/>
              <a:t>Uses the gradient of any chosen class to add small noise to image pixels</a:t>
            </a:r>
          </a:p>
          <a:p>
            <a:r>
              <a:rPr lang="en-US" sz="2000" dirty="0"/>
              <a:t>Only the gradient direction is used due to the </a:t>
            </a:r>
            <a:r>
              <a:rPr lang="en-US" sz="2000" b="1" i="1" u="sng" dirty="0"/>
              <a:t>sign</a:t>
            </a:r>
            <a:r>
              <a:rPr lang="en-US" sz="2000" dirty="0"/>
              <a:t> operation, the magnitude of the perturbation is controlled by the </a:t>
            </a:r>
            <a:r>
              <a:rPr lang="en-US" sz="2000" b="1" u="sng" dirty="0"/>
              <a:t>epsilon</a:t>
            </a:r>
          </a:p>
          <a:p>
            <a:r>
              <a:rPr lang="en-US" sz="2000" dirty="0"/>
              <a:t>Fast gradient sign x Iterative gradient sign [4]</a:t>
            </a:r>
          </a:p>
          <a:p>
            <a:r>
              <a:rPr lang="en-US" sz="2000" dirty="0"/>
              <a:t>Ascent x Descent perturbations</a:t>
            </a:r>
          </a:p>
          <a:p>
            <a:r>
              <a:rPr lang="en-US" sz="2000" b="1" dirty="0"/>
              <a:t>Epsilon</a:t>
            </a:r>
            <a:r>
              <a:rPr lang="en-US" sz="2000" dirty="0"/>
              <a:t> </a:t>
            </a:r>
            <a:r>
              <a:rPr lang="en-US" sz="2000" b="1" dirty="0"/>
              <a:t>0.01</a:t>
            </a:r>
            <a:r>
              <a:rPr lang="en-US" sz="2000" dirty="0"/>
              <a:t>: Best trade-off between misclassification and image noise</a:t>
            </a:r>
          </a:p>
          <a:p>
            <a:r>
              <a:rPr lang="en-US" sz="2000" b="1" dirty="0"/>
              <a:t>Methods</a:t>
            </a:r>
            <a:r>
              <a:rPr lang="en-US" sz="2000" dirty="0"/>
              <a:t>: Fast gradient sign and ascent perturbations</a:t>
            </a:r>
          </a:p>
          <a:p>
            <a:r>
              <a:rPr lang="en-US" sz="2000" b="1" dirty="0" err="1"/>
              <a:t>Backpropagated</a:t>
            </a:r>
            <a:r>
              <a:rPr lang="en-US" sz="2000" b="1" dirty="0"/>
              <a:t> gradient</a:t>
            </a:r>
            <a:r>
              <a:rPr lang="en-US" sz="2000" dirty="0"/>
              <a:t>: True class</a:t>
            </a:r>
          </a:p>
          <a:p>
            <a:r>
              <a:rPr lang="en-US" sz="2000" b="1" dirty="0"/>
              <a:t>Intuition</a:t>
            </a:r>
            <a:r>
              <a:rPr lang="en-US" sz="2000" dirty="0"/>
              <a:t>: Increase the cost function of the true class by the </a:t>
            </a:r>
            <a:r>
              <a:rPr lang="en-US" sz="2000" b="1" dirty="0"/>
              <a:t>epsilon</a:t>
            </a:r>
            <a:r>
              <a:rPr lang="en-US" sz="2000" dirty="0"/>
              <a:t> value in all gradient directions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650" y="776943"/>
            <a:ext cx="30607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404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design (4): White/Black-box attacks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Same model gradient (White-box): </a:t>
            </a:r>
            <a:r>
              <a:rPr lang="en-US" dirty="0"/>
              <a:t>Uses the underlying model knowledge to create optimal perturbations</a:t>
            </a:r>
          </a:p>
          <a:p>
            <a:r>
              <a:rPr lang="en-US" b="1" dirty="0"/>
              <a:t>Different model gradient (Black-box): </a:t>
            </a:r>
            <a:r>
              <a:rPr lang="en-US" dirty="0"/>
              <a:t>Uses an approximation of the true model, in this experiment, represented by the balanced network.</a:t>
            </a:r>
          </a:p>
          <a:p>
            <a:r>
              <a:rPr lang="en-US" dirty="0"/>
              <a:t>Same data domain but datasets vary on the total number of samples.</a:t>
            </a:r>
          </a:p>
        </p:txBody>
      </p:sp>
    </p:spTree>
    <p:extLst>
      <p:ext uri="{BB962C8B-B14F-4D97-AF65-F5344CB8AC3E}">
        <p14:creationId xmlns:p14="http://schemas.microsoft.com/office/powerpoint/2010/main" val="364378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workflow</a:t>
            </a:r>
          </a:p>
        </p:txBody>
      </p:sp>
      <p:sp>
        <p:nvSpPr>
          <p:cNvPr id="4" name="Pentagon 3"/>
          <p:cNvSpPr/>
          <p:nvPr/>
        </p:nvSpPr>
        <p:spPr>
          <a:xfrm>
            <a:off x="538716" y="2239421"/>
            <a:ext cx="1993748" cy="1008065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Create synthetic imbalanced datasets</a:t>
            </a:r>
          </a:p>
        </p:txBody>
      </p:sp>
      <p:sp>
        <p:nvSpPr>
          <p:cNvPr id="5" name="Chevron 4"/>
          <p:cNvSpPr/>
          <p:nvPr/>
        </p:nvSpPr>
        <p:spPr>
          <a:xfrm>
            <a:off x="2137072" y="2239421"/>
            <a:ext cx="2126510" cy="1014648"/>
          </a:xfrm>
          <a:prstGeom prst="chevr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Train models on imbalanced data</a:t>
            </a:r>
          </a:p>
        </p:txBody>
      </p:sp>
      <p:sp>
        <p:nvSpPr>
          <p:cNvPr id="8" name="Chevron 4"/>
          <p:cNvSpPr/>
          <p:nvPr/>
        </p:nvSpPr>
        <p:spPr>
          <a:xfrm>
            <a:off x="6018808" y="2232838"/>
            <a:ext cx="2667992" cy="1014648"/>
          </a:xfrm>
          <a:prstGeom prst="chevr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Evaluate adversarial attacks effectiveness on all models</a:t>
            </a:r>
          </a:p>
        </p:txBody>
      </p:sp>
      <p:sp>
        <p:nvSpPr>
          <p:cNvPr id="10" name="Chevron 4"/>
          <p:cNvSpPr/>
          <p:nvPr/>
        </p:nvSpPr>
        <p:spPr>
          <a:xfrm>
            <a:off x="3855930" y="2232838"/>
            <a:ext cx="2590943" cy="1014648"/>
          </a:xfrm>
          <a:prstGeom prst="chevr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Generate adversaries with the described combinations</a:t>
            </a:r>
          </a:p>
        </p:txBody>
      </p:sp>
    </p:spTree>
    <p:extLst>
      <p:ext uri="{BB962C8B-B14F-4D97-AF65-F5344CB8AC3E}">
        <p14:creationId xmlns:p14="http://schemas.microsoft.com/office/powerpoint/2010/main" val="1489978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(1): Overall accuracy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56905"/>
            <a:ext cx="8229600" cy="1468844"/>
          </a:xfrm>
        </p:spPr>
        <p:txBody>
          <a:bodyPr/>
          <a:lstStyle/>
          <a:p>
            <a:r>
              <a:rPr lang="en-US" sz="2000" dirty="0"/>
              <a:t>While the over-sampled models were more robust to adversaries, the under-sampled models had lower overall accuracy</a:t>
            </a:r>
          </a:p>
          <a:p>
            <a:r>
              <a:rPr lang="en-US" sz="2000" dirty="0"/>
              <a:t>White-box attacks were generally more efficient than black-box attacks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038" y="1722475"/>
            <a:ext cx="6119923" cy="300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9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(2): Relative difference on white-box attacks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27789"/>
            <a:ext cx="8229600" cy="1093160"/>
          </a:xfrm>
        </p:spPr>
        <p:txBody>
          <a:bodyPr/>
          <a:lstStyle/>
          <a:p>
            <a:r>
              <a:rPr lang="en-US" sz="2000" dirty="0"/>
              <a:t>We calculated the percentage difference between the non-perturbed and perturbed model – the graph shows the results for the 3 variations on the white-box attack – </a:t>
            </a:r>
            <a:r>
              <a:rPr lang="en-US" sz="2000" b="1" u="sng" dirty="0"/>
              <a:t>Higher values means more vulnerable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223" y="1748835"/>
            <a:ext cx="7878726" cy="294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09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(3): Relative difference 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The Cat class relative difference was the highest due to the low score of 0.5% on the under-sampled dataset.</a:t>
            </a:r>
          </a:p>
          <a:p>
            <a:r>
              <a:rPr lang="en-US" sz="2000" dirty="0"/>
              <a:t>Deer class relative difference seemed to be the same on the balanced and over-sampled, which shows that the samples in the dataset might provide good representation, therefore, </a:t>
            </a:r>
            <a:r>
              <a:rPr lang="en-US" sz="2000" dirty="0" err="1"/>
              <a:t>generalisation</a:t>
            </a:r>
            <a:r>
              <a:rPr lang="en-US" sz="2000" dirty="0"/>
              <a:t> can occur irrespective of the number of training inputs.</a:t>
            </a:r>
          </a:p>
          <a:p>
            <a:r>
              <a:rPr lang="en-US" sz="2000" dirty="0"/>
              <a:t>The horse class shows an interesting result as the under-sampling was the only one with a better performance than the balanced case.</a:t>
            </a:r>
          </a:p>
        </p:txBody>
      </p:sp>
    </p:spTree>
    <p:extLst>
      <p:ext uri="{BB962C8B-B14F-4D97-AF65-F5344CB8AC3E}">
        <p14:creationId xmlns:p14="http://schemas.microsoft.com/office/powerpoint/2010/main" val="211963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(4): Overlapping distributions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35169"/>
            <a:ext cx="8229600" cy="2905552"/>
          </a:xfrm>
        </p:spPr>
      </p:pic>
      <p:sp>
        <p:nvSpPr>
          <p:cNvPr id="7" name="TextBox 6"/>
          <p:cNvSpPr txBox="1"/>
          <p:nvPr/>
        </p:nvSpPr>
        <p:spPr>
          <a:xfrm>
            <a:off x="1679944" y="1601853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Stronger Classes</a:t>
            </a:r>
          </a:p>
        </p:txBody>
      </p:sp>
      <p:sp>
        <p:nvSpPr>
          <p:cNvPr id="9" name="Rectangle 8"/>
          <p:cNvSpPr/>
          <p:nvPr/>
        </p:nvSpPr>
        <p:spPr>
          <a:xfrm>
            <a:off x="5698046" y="1601853"/>
            <a:ext cx="1860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Weaker Classes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2828" y="929269"/>
            <a:ext cx="7058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Classes with similar features are often misclassified as one another</a:t>
            </a:r>
          </a:p>
        </p:txBody>
      </p:sp>
    </p:spTree>
    <p:extLst>
      <p:ext uri="{BB962C8B-B14F-4D97-AF65-F5344CB8AC3E}">
        <p14:creationId xmlns:p14="http://schemas.microsoft.com/office/powerpoint/2010/main" val="2021790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(5): Decision boundary bias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419484"/>
            <a:ext cx="8229600" cy="2941243"/>
          </a:xfrm>
        </p:spPr>
      </p:pic>
      <p:sp>
        <p:nvSpPr>
          <p:cNvPr id="3" name="TextBox 2"/>
          <p:cNvSpPr txBox="1"/>
          <p:nvPr/>
        </p:nvSpPr>
        <p:spPr>
          <a:xfrm>
            <a:off x="446567" y="843469"/>
            <a:ext cx="8697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Data imbalance causes a natural trade-off between over-sampled and under-sampled labels</a:t>
            </a:r>
          </a:p>
        </p:txBody>
      </p:sp>
    </p:spTree>
    <p:extLst>
      <p:ext uri="{BB962C8B-B14F-4D97-AF65-F5344CB8AC3E}">
        <p14:creationId xmlns:p14="http://schemas.microsoft.com/office/powerpoint/2010/main" val="545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w Cen MT" charset="0"/>
              </a:rPr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auto">
              <a:spcAft>
                <a:spcPts val="600"/>
              </a:spcAft>
              <a:buFont typeface="Lucida Grande"/>
              <a:buChar char="–"/>
              <a:defRPr/>
            </a:pPr>
            <a:r>
              <a:rPr lang="en-US" sz="2000" dirty="0">
                <a:solidFill>
                  <a:prstClr val="black"/>
                </a:solidFill>
              </a:rPr>
              <a:t>Concepts</a:t>
            </a:r>
          </a:p>
          <a:p>
            <a:pPr fontAlgn="auto">
              <a:spcAft>
                <a:spcPts val="600"/>
              </a:spcAft>
              <a:buFont typeface="Lucida Grande"/>
              <a:buChar char="–"/>
              <a:defRPr/>
            </a:pPr>
            <a:r>
              <a:rPr lang="en-US" sz="2000" dirty="0">
                <a:solidFill>
                  <a:prstClr val="black"/>
                </a:solidFill>
              </a:rPr>
              <a:t>Motivation</a:t>
            </a:r>
          </a:p>
          <a:p>
            <a:r>
              <a:rPr lang="en-US" sz="2000" dirty="0"/>
              <a:t>Research Question</a:t>
            </a:r>
          </a:p>
          <a:p>
            <a:r>
              <a:rPr lang="en-US" sz="2200" dirty="0"/>
              <a:t>Contributions</a:t>
            </a:r>
          </a:p>
          <a:p>
            <a:r>
              <a:rPr lang="en-US" sz="2200" dirty="0"/>
              <a:t>Experiment design</a:t>
            </a:r>
          </a:p>
          <a:p>
            <a:r>
              <a:rPr lang="en-US" sz="2200" dirty="0"/>
              <a:t>Results</a:t>
            </a:r>
          </a:p>
          <a:p>
            <a:r>
              <a:rPr lang="en-US" sz="2200" dirty="0"/>
              <a:t>Conclusion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037552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Under-sampled networks are more vulnerable to adversarial attacks while over-sampling increase robustness</a:t>
            </a:r>
          </a:p>
          <a:p>
            <a:r>
              <a:rPr lang="en-US" dirty="0"/>
              <a:t>Black-box attacks are less effective than white-box which shows that gradients learned differs greatly even if we use the same data domain</a:t>
            </a:r>
          </a:p>
          <a:p>
            <a:r>
              <a:rPr lang="en-US" dirty="0"/>
              <a:t>On the white-box attack with under-sampled training set, the non-dominant class was misclassified more often as the dominant class (overlapping distributions).</a:t>
            </a:r>
          </a:p>
          <a:p>
            <a:r>
              <a:rPr lang="en-US" dirty="0"/>
              <a:t>CNNs shows linear behavior in high-dimensional spaces</a:t>
            </a:r>
          </a:p>
        </p:txBody>
      </p:sp>
    </p:spTree>
    <p:extLst>
      <p:ext uri="{BB962C8B-B14F-4D97-AF65-F5344CB8AC3E}">
        <p14:creationId xmlns:p14="http://schemas.microsoft.com/office/powerpoint/2010/main" val="2539693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datasets with more classes</a:t>
            </a:r>
          </a:p>
          <a:p>
            <a:r>
              <a:rPr lang="en-US" dirty="0"/>
              <a:t>Try different gradient sign methods with different combinations of epsilon values</a:t>
            </a:r>
          </a:p>
          <a:p>
            <a:r>
              <a:rPr lang="en-US" dirty="0"/>
              <a:t>Do adversarial attacks are less or more vulnerable on different CNNs architectures?</a:t>
            </a:r>
          </a:p>
        </p:txBody>
      </p:sp>
    </p:spTree>
    <p:extLst>
      <p:ext uri="{BB962C8B-B14F-4D97-AF65-F5344CB8AC3E}">
        <p14:creationId xmlns:p14="http://schemas.microsoft.com/office/powerpoint/2010/main" val="3777831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1800" dirty="0"/>
              <a:t>1. </a:t>
            </a:r>
            <a:r>
              <a:rPr lang="en-AU" sz="1800" dirty="0" err="1"/>
              <a:t>Goodfellow</a:t>
            </a:r>
            <a:r>
              <a:rPr lang="en-AU" sz="1800" dirty="0"/>
              <a:t>, I.J, </a:t>
            </a:r>
            <a:r>
              <a:rPr lang="en-AU" sz="1800" dirty="0" err="1"/>
              <a:t>Bengio</a:t>
            </a:r>
            <a:r>
              <a:rPr lang="en-AU" sz="1800" dirty="0"/>
              <a:t>, Y. and </a:t>
            </a:r>
            <a:r>
              <a:rPr lang="en-AU" sz="1800" dirty="0" err="1"/>
              <a:t>Courville</a:t>
            </a:r>
            <a:r>
              <a:rPr lang="en-AU" sz="1800" dirty="0"/>
              <a:t>, A. Deep learning. Book in </a:t>
            </a:r>
            <a:r>
              <a:rPr lang="en-US" sz="1800" dirty="0"/>
              <a:t>preparation for MIT Press, 2016.</a:t>
            </a:r>
            <a:endParaRPr lang="en-AU" sz="1800" dirty="0"/>
          </a:p>
          <a:p>
            <a:pPr marL="0" indent="0">
              <a:buNone/>
            </a:pPr>
            <a:r>
              <a:rPr lang="en-AU" sz="1800" dirty="0"/>
              <a:t>2. Lawrence, S., Giles, C.L., </a:t>
            </a:r>
            <a:r>
              <a:rPr lang="en-AU" sz="1800" dirty="0" err="1"/>
              <a:t>Tsoi</a:t>
            </a:r>
            <a:r>
              <a:rPr lang="en-AU" sz="1800" dirty="0"/>
              <a:t>, A.C., Back, A.D.: Face recognition: A convolutional neural-network approach. IEEE transactions on neural networks 8(1), 98{</a:t>
            </a:r>
            <a:r>
              <a:rPr lang="en-US" sz="1800" dirty="0"/>
              <a:t>113 (1997)</a:t>
            </a:r>
            <a:endParaRPr lang="fr-FR" sz="1800" dirty="0"/>
          </a:p>
          <a:p>
            <a:pPr marL="0" indent="0">
              <a:buNone/>
            </a:pPr>
            <a:r>
              <a:rPr lang="en-AU" sz="1800" dirty="0"/>
              <a:t>3. </a:t>
            </a:r>
            <a:r>
              <a:rPr lang="en-AU" sz="1800" dirty="0" err="1"/>
              <a:t>Simonyan</a:t>
            </a:r>
            <a:r>
              <a:rPr lang="en-AU" sz="1800" dirty="0"/>
              <a:t>, K., Zisserman, A.: Very deep convolutional networks for large-scale </a:t>
            </a:r>
            <a:r>
              <a:rPr lang="fr-FR" sz="1800" dirty="0"/>
              <a:t>image recognition. </a:t>
            </a:r>
            <a:r>
              <a:rPr lang="fr-FR" sz="1800" dirty="0" err="1"/>
              <a:t>arXiv</a:t>
            </a:r>
            <a:r>
              <a:rPr lang="fr-FR" sz="1800" dirty="0"/>
              <a:t> </a:t>
            </a:r>
            <a:r>
              <a:rPr lang="fr-FR" sz="1800" dirty="0" err="1"/>
              <a:t>preprint</a:t>
            </a:r>
            <a:r>
              <a:rPr lang="fr-FR" sz="1800" dirty="0"/>
              <a:t> arXiv:1409.1556 </a:t>
            </a:r>
          </a:p>
          <a:p>
            <a:pPr marL="0" indent="0">
              <a:buNone/>
            </a:pPr>
            <a:r>
              <a:rPr lang="en-AU" sz="1800" dirty="0"/>
              <a:t>4. </a:t>
            </a:r>
            <a:r>
              <a:rPr lang="en-AU" sz="1800" dirty="0" err="1"/>
              <a:t>Goodfellow</a:t>
            </a:r>
            <a:r>
              <a:rPr lang="en-AU" sz="1800" dirty="0"/>
              <a:t>, I.J., </a:t>
            </a:r>
            <a:r>
              <a:rPr lang="en-AU" sz="1800" dirty="0" err="1"/>
              <a:t>Shlens</a:t>
            </a:r>
            <a:r>
              <a:rPr lang="en-AU" sz="1800" dirty="0"/>
              <a:t>, J., </a:t>
            </a:r>
            <a:r>
              <a:rPr lang="en-AU" sz="1800" dirty="0" err="1"/>
              <a:t>Szegedy</a:t>
            </a:r>
            <a:r>
              <a:rPr lang="en-AU" sz="1800" dirty="0"/>
              <a:t>, C.: Explaining and harnessing adversarial, </a:t>
            </a:r>
            <a:r>
              <a:rPr lang="fr-FR" sz="1800" dirty="0" err="1"/>
              <a:t>examples</a:t>
            </a:r>
            <a:r>
              <a:rPr lang="fr-FR" sz="1800" dirty="0"/>
              <a:t>. </a:t>
            </a:r>
            <a:r>
              <a:rPr lang="fr-FR" sz="1800" dirty="0" err="1"/>
              <a:t>arXiv</a:t>
            </a:r>
            <a:r>
              <a:rPr lang="fr-FR" sz="1800" dirty="0"/>
              <a:t> </a:t>
            </a:r>
            <a:r>
              <a:rPr lang="fr-FR" sz="1800" dirty="0" err="1"/>
              <a:t>preprint</a:t>
            </a:r>
            <a:r>
              <a:rPr lang="fr-FR" sz="1800" dirty="0"/>
              <a:t> arXiv:1412.6572 (2014)</a:t>
            </a:r>
          </a:p>
          <a:p>
            <a:pPr marL="0" indent="0">
              <a:buNone/>
            </a:pPr>
            <a:r>
              <a:rPr lang="fr-FR" sz="1800" dirty="0"/>
              <a:t>(2014)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88163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44225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Computer vision?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19175"/>
            <a:ext cx="8229600" cy="1216025"/>
          </a:xfrm>
        </p:spPr>
        <p:txBody>
          <a:bodyPr/>
          <a:lstStyle/>
          <a:p>
            <a:r>
              <a:rPr lang="pt-BR" i="1" dirty="0"/>
              <a:t>“ Computer </a:t>
            </a:r>
            <a:r>
              <a:rPr lang="pt-BR" i="1" dirty="0" err="1"/>
              <a:t>vision</a:t>
            </a:r>
            <a:r>
              <a:rPr lang="pt-BR" i="1" dirty="0"/>
              <a:t> </a:t>
            </a:r>
            <a:r>
              <a:rPr lang="pt-BR" i="1" dirty="0" err="1"/>
              <a:t>is</a:t>
            </a:r>
            <a:r>
              <a:rPr lang="pt-BR" i="1" dirty="0"/>
              <a:t> </a:t>
            </a:r>
            <a:r>
              <a:rPr lang="pt-BR" i="1" dirty="0" err="1"/>
              <a:t>an</a:t>
            </a:r>
            <a:r>
              <a:rPr lang="pt-BR" i="1" dirty="0"/>
              <a:t> </a:t>
            </a:r>
            <a:r>
              <a:rPr lang="pt-BR" i="1" dirty="0" err="1"/>
              <a:t>interdisciplinary</a:t>
            </a:r>
            <a:r>
              <a:rPr lang="pt-BR" i="1" dirty="0"/>
              <a:t> </a:t>
            </a:r>
            <a:r>
              <a:rPr lang="pt-BR" i="1" dirty="0" err="1"/>
              <a:t>field</a:t>
            </a:r>
            <a:r>
              <a:rPr lang="pt-BR" i="1" dirty="0"/>
              <a:t> </a:t>
            </a:r>
            <a:r>
              <a:rPr lang="pt-BR" i="1" dirty="0" err="1"/>
              <a:t>that</a:t>
            </a:r>
            <a:r>
              <a:rPr lang="pt-BR" i="1" dirty="0"/>
              <a:t> </a:t>
            </a:r>
            <a:r>
              <a:rPr lang="pt-BR" i="1" dirty="0" err="1"/>
              <a:t>deals</a:t>
            </a:r>
            <a:r>
              <a:rPr lang="pt-BR" i="1" dirty="0"/>
              <a:t> </a:t>
            </a:r>
            <a:r>
              <a:rPr lang="pt-BR" i="1" dirty="0" err="1"/>
              <a:t>with</a:t>
            </a:r>
            <a:r>
              <a:rPr lang="pt-BR" i="1" dirty="0"/>
              <a:t> </a:t>
            </a:r>
            <a:r>
              <a:rPr lang="pt-BR" i="1" dirty="0" err="1"/>
              <a:t>how</a:t>
            </a:r>
            <a:r>
              <a:rPr lang="pt-BR" i="1" dirty="0"/>
              <a:t> </a:t>
            </a:r>
            <a:r>
              <a:rPr lang="pt-BR" i="1" dirty="0" err="1"/>
              <a:t>computers</a:t>
            </a:r>
            <a:r>
              <a:rPr lang="pt-BR" i="1" dirty="0"/>
              <a:t> </a:t>
            </a:r>
            <a:r>
              <a:rPr lang="pt-BR" i="1" dirty="0" err="1"/>
              <a:t>can</a:t>
            </a:r>
            <a:r>
              <a:rPr lang="pt-BR" i="1" dirty="0"/>
              <a:t> </a:t>
            </a:r>
            <a:r>
              <a:rPr lang="pt-BR" i="1" dirty="0" err="1"/>
              <a:t>be</a:t>
            </a:r>
            <a:r>
              <a:rPr lang="pt-BR" i="1" dirty="0"/>
              <a:t> </a:t>
            </a:r>
            <a:r>
              <a:rPr lang="pt-BR" i="1" dirty="0" err="1"/>
              <a:t>made</a:t>
            </a:r>
            <a:r>
              <a:rPr lang="pt-BR" i="1" dirty="0"/>
              <a:t> </a:t>
            </a:r>
            <a:r>
              <a:rPr lang="pt-BR" i="1" dirty="0" err="1"/>
              <a:t>to</a:t>
            </a:r>
            <a:r>
              <a:rPr lang="pt-BR" i="1" dirty="0"/>
              <a:t> </a:t>
            </a:r>
            <a:r>
              <a:rPr lang="pt-BR" i="1" dirty="0" err="1"/>
              <a:t>gain</a:t>
            </a:r>
            <a:r>
              <a:rPr lang="pt-BR" i="1" dirty="0"/>
              <a:t> high-</a:t>
            </a:r>
            <a:r>
              <a:rPr lang="pt-BR" i="1" dirty="0" err="1"/>
              <a:t>level</a:t>
            </a:r>
            <a:r>
              <a:rPr lang="pt-BR" i="1" dirty="0"/>
              <a:t> </a:t>
            </a:r>
            <a:r>
              <a:rPr lang="pt-BR" i="1" dirty="0" err="1"/>
              <a:t>understanding</a:t>
            </a:r>
            <a:r>
              <a:rPr lang="pt-BR" i="1" dirty="0"/>
              <a:t> </a:t>
            </a:r>
            <a:r>
              <a:rPr lang="pt-BR" i="1" dirty="0" err="1"/>
              <a:t>from</a:t>
            </a:r>
            <a:r>
              <a:rPr lang="pt-BR" i="1" dirty="0"/>
              <a:t> digital </a:t>
            </a:r>
            <a:r>
              <a:rPr lang="pt-BR" i="1" dirty="0" err="1"/>
              <a:t>images</a:t>
            </a:r>
            <a:r>
              <a:rPr lang="pt-BR" i="1" dirty="0"/>
              <a:t> </a:t>
            </a:r>
            <a:r>
              <a:rPr lang="pt-BR" i="1" dirty="0" err="1"/>
              <a:t>or</a:t>
            </a:r>
            <a:r>
              <a:rPr lang="pt-BR" i="1" dirty="0"/>
              <a:t> </a:t>
            </a:r>
            <a:r>
              <a:rPr lang="pt-BR" i="1" dirty="0" err="1"/>
              <a:t>videos</a:t>
            </a:r>
            <a:r>
              <a:rPr lang="pt-BR" i="1" dirty="0"/>
              <a:t>” </a:t>
            </a:r>
            <a:r>
              <a:rPr lang="pt-BR" dirty="0"/>
              <a:t>- </a:t>
            </a:r>
            <a:r>
              <a:rPr lang="pt-BR" dirty="0" err="1"/>
              <a:t>Wikipedia</a:t>
            </a:r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923" y="2235200"/>
            <a:ext cx="5156526" cy="22917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32206" y="4555067"/>
            <a:ext cx="4007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Example of object segmentation on a self-driving car [1] </a:t>
            </a:r>
          </a:p>
        </p:txBody>
      </p:sp>
    </p:spTree>
    <p:extLst>
      <p:ext uri="{BB962C8B-B14F-4D97-AF65-F5344CB8AC3E}">
        <p14:creationId xmlns:p14="http://schemas.microsoft.com/office/powerpoint/2010/main" val="1995971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“Type of feed-forward neural network which the connectivity pattern is inspired by the organization of the animal visual cortex” [2]</a:t>
            </a:r>
          </a:p>
          <a:p>
            <a:r>
              <a:rPr lang="en-US" dirty="0"/>
              <a:t>It provides state of the art performance on data with spatial structure [1].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243" y="2806700"/>
            <a:ext cx="3157514" cy="1854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37578" y="4673070"/>
            <a:ext cx="3268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An example of CNN architecture, </a:t>
            </a:r>
            <a:r>
              <a:rPr lang="en-US" sz="1200" dirty="0" err="1"/>
              <a:t>VGGNet</a:t>
            </a:r>
            <a:r>
              <a:rPr lang="en-US" sz="1200" dirty="0"/>
              <a:t> [3]</a:t>
            </a:r>
          </a:p>
        </p:txBody>
      </p:sp>
    </p:spTree>
    <p:extLst>
      <p:ext uri="{BB962C8B-B14F-4D97-AF65-F5344CB8AC3E}">
        <p14:creationId xmlns:p14="http://schemas.microsoft.com/office/powerpoint/2010/main" val="1240893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inputs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Intentional modification on inputs to deliberately yield erroneous model outputs, while appearing unmodified to human observers.</a:t>
            </a:r>
          </a:p>
          <a:p>
            <a:r>
              <a:rPr lang="en-US" dirty="0"/>
              <a:t>Depend on model information to successfully generate an adversary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781" y="2766673"/>
            <a:ext cx="4144433" cy="16890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27820" y="4594225"/>
            <a:ext cx="42883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Adversarial crafting using Gradient Sign from </a:t>
            </a:r>
            <a:r>
              <a:rPr lang="en-US" sz="1000" dirty="0" err="1"/>
              <a:t>Goodfellow</a:t>
            </a:r>
            <a:r>
              <a:rPr lang="en-US" sz="1000" dirty="0"/>
              <a:t> et al. (2014) [3]</a:t>
            </a:r>
          </a:p>
        </p:txBody>
      </p:sp>
    </p:spTree>
    <p:extLst>
      <p:ext uri="{BB962C8B-B14F-4D97-AF65-F5344CB8AC3E}">
        <p14:creationId xmlns:p14="http://schemas.microsoft.com/office/powerpoint/2010/main" val="1043154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Imbalanced learning and domain shift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9175"/>
            <a:ext cx="8229600" cy="1757892"/>
          </a:xfrm>
        </p:spPr>
        <p:txBody>
          <a:bodyPr/>
          <a:lstStyle/>
          <a:p>
            <a:r>
              <a:rPr lang="en-US" b="1" dirty="0"/>
              <a:t>Imbalanced Learning</a:t>
            </a:r>
            <a:r>
              <a:rPr lang="en-US" dirty="0"/>
              <a:t>: When the underlying training set contains high variance on the number of samples for each class.</a:t>
            </a:r>
          </a:p>
          <a:p>
            <a:r>
              <a:rPr lang="en-US" b="1" dirty="0"/>
              <a:t>Domain Shift: </a:t>
            </a:r>
            <a:r>
              <a:rPr lang="en-US" dirty="0"/>
              <a:t>When the joint distributions of inputs and outputs differs between training and test stages.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691554" y="3344334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Domain Shift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" y="334433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Imbalanced Learning</a:t>
            </a:r>
          </a:p>
        </p:txBody>
      </p:sp>
      <p:sp>
        <p:nvSpPr>
          <p:cNvPr id="6" name="Right Arrow 5"/>
          <p:cNvSpPr/>
          <p:nvPr/>
        </p:nvSpPr>
        <p:spPr>
          <a:xfrm>
            <a:off x="3736672" y="3245366"/>
            <a:ext cx="1701800" cy="56726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60727" y="3812633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enforces</a:t>
            </a:r>
          </a:p>
        </p:txBody>
      </p:sp>
    </p:spTree>
    <p:extLst>
      <p:ext uri="{BB962C8B-B14F-4D97-AF65-F5344CB8AC3E}">
        <p14:creationId xmlns:p14="http://schemas.microsoft.com/office/powerpoint/2010/main" val="644544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1375"/>
            <a:ext cx="8331200" cy="2215092"/>
          </a:xfrm>
        </p:spPr>
        <p:txBody>
          <a:bodyPr/>
          <a:lstStyle/>
          <a:p>
            <a:r>
              <a:rPr lang="en-US" sz="2000" dirty="0"/>
              <a:t>Image recognition systems have been used widely in commercial applications</a:t>
            </a:r>
          </a:p>
          <a:p>
            <a:r>
              <a:rPr lang="en-US" sz="2000" dirty="0"/>
              <a:t>Adversarial attacks are proven to work on state of the art convolutional neural networks (CNNs) architectures.</a:t>
            </a:r>
          </a:p>
          <a:p>
            <a:r>
              <a:rPr lang="en-US" sz="2000" dirty="0"/>
              <a:t>Real world data is often imbalanced with lots of missing values</a:t>
            </a:r>
          </a:p>
          <a:p>
            <a:r>
              <a:rPr lang="en-US" sz="2000" dirty="0"/>
              <a:t>There is no empirical evidence of adversarial attacks on class-imbalanced CNNs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" y="3119967"/>
            <a:ext cx="3312463" cy="1612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00" y="2935433"/>
            <a:ext cx="3606798" cy="171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56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774"/>
            <a:ext cx="8229600" cy="2005379"/>
          </a:xfrm>
        </p:spPr>
        <p:txBody>
          <a:bodyPr/>
          <a:lstStyle/>
          <a:p>
            <a:r>
              <a:rPr lang="en-US" dirty="0"/>
              <a:t>Would adversarial attacks be more effective on networks trained on Imbalanced datasets?</a:t>
            </a:r>
          </a:p>
          <a:p>
            <a:pPr lvl="1"/>
            <a:r>
              <a:rPr lang="en-US" dirty="0"/>
              <a:t>Does the attacks heavily depend on the targeted model internal knowledge? </a:t>
            </a:r>
          </a:p>
          <a:p>
            <a:pPr lvl="1"/>
            <a:r>
              <a:rPr lang="en-US" dirty="0"/>
              <a:t>Does classes with similar and different features space behave equally to adversarial attacks?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991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246" y="126023"/>
            <a:ext cx="8229600" cy="857250"/>
          </a:xfrm>
        </p:spPr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3975"/>
            <a:ext cx="8100646" cy="2192948"/>
          </a:xfrm>
        </p:spPr>
        <p:txBody>
          <a:bodyPr/>
          <a:lstStyle/>
          <a:p>
            <a:r>
              <a:rPr lang="en-US" dirty="0"/>
              <a:t>Evaluation of the resilience of imbalanced CNNs to adversarial attacks using the white-box and black-box approach</a:t>
            </a:r>
          </a:p>
          <a:p>
            <a:r>
              <a:rPr lang="en-US" dirty="0"/>
              <a:t>Investigation of classes with overlapping distributions and their relationship to both adversarial attacks and imbalanced learning problem</a:t>
            </a:r>
          </a:p>
        </p:txBody>
      </p:sp>
    </p:spTree>
    <p:extLst>
      <p:ext uri="{BB962C8B-B14F-4D97-AF65-F5344CB8AC3E}">
        <p14:creationId xmlns:p14="http://schemas.microsoft.com/office/powerpoint/2010/main" val="676324960"/>
      </p:ext>
    </p:extLst>
  </p:cSld>
  <p:clrMapOvr>
    <a:masterClrMapping/>
  </p:clrMapOvr>
</p:sld>
</file>

<file path=ppt/theme/theme1.xml><?xml version="1.0" encoding="utf-8"?>
<a:theme xmlns:a="http://schemas.openxmlformats.org/drawingml/2006/main" name="PPT-template-widescreen_August15">
  <a:themeElements>
    <a:clrScheme name="The University of Sydney_Color Theme">
      <a:dk1>
        <a:sysClr val="windowText" lastClr="000000"/>
      </a:dk1>
      <a:lt1>
        <a:sysClr val="window" lastClr="FFFFFF"/>
      </a:lt1>
      <a:dk2>
        <a:srgbClr val="0148A4"/>
      </a:dk2>
      <a:lt2>
        <a:srgbClr val="EEECE1"/>
      </a:lt2>
      <a:accent1>
        <a:srgbClr val="E64626"/>
      </a:accent1>
      <a:accent2>
        <a:srgbClr val="EF8025"/>
      </a:accent2>
      <a:accent3>
        <a:srgbClr val="FFB800"/>
      </a:accent3>
      <a:accent4>
        <a:srgbClr val="5C923E"/>
      </a:accent4>
      <a:accent5>
        <a:srgbClr val="5496DB"/>
      </a:accent5>
      <a:accent6>
        <a:srgbClr val="0148A4"/>
      </a:accent6>
      <a:hlink>
        <a:srgbClr val="E64626"/>
      </a:hlink>
      <a:folHlink>
        <a:srgbClr val="F0513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PPT-template-widescreen_June16</Template>
  <TotalTime>4052</TotalTime>
  <Words>1088</Words>
  <Application>Microsoft Office PowerPoint</Application>
  <PresentationFormat>On-screen Show (16:9)</PresentationFormat>
  <Paragraphs>107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ＭＳ Ｐゴシック</vt:lpstr>
      <vt:lpstr>Arial</vt:lpstr>
      <vt:lpstr>Calibri</vt:lpstr>
      <vt:lpstr>Lucida Grande</vt:lpstr>
      <vt:lpstr>Tw Cen MT</vt:lpstr>
      <vt:lpstr>PPT-template-widescreen_August15</vt:lpstr>
      <vt:lpstr>Effectiveness of adversarial examples on convolutional neural networks </vt:lpstr>
      <vt:lpstr>Contents</vt:lpstr>
      <vt:lpstr>What is Computer vision?</vt:lpstr>
      <vt:lpstr>Convolutional neural networks</vt:lpstr>
      <vt:lpstr>Adversarial inputs</vt:lpstr>
      <vt:lpstr>Imbalanced learning and domain shift</vt:lpstr>
      <vt:lpstr>Motivation</vt:lpstr>
      <vt:lpstr>Research question</vt:lpstr>
      <vt:lpstr>Contributions</vt:lpstr>
      <vt:lpstr>Experiment design (1): CNN Architecture</vt:lpstr>
      <vt:lpstr>Experiment design (2): Imbalanced dataset</vt:lpstr>
      <vt:lpstr>Experiment design (3): Gradient sign method [4]</vt:lpstr>
      <vt:lpstr>Experiment design (4): White/Black-box attacks</vt:lpstr>
      <vt:lpstr>Experiment workflow</vt:lpstr>
      <vt:lpstr>Results (1): Overall accuracy</vt:lpstr>
      <vt:lpstr>Results (2): Relative difference on white-box attacks</vt:lpstr>
      <vt:lpstr>Results (3): Relative difference insights</vt:lpstr>
      <vt:lpstr>Results (4): Overlapping distributions</vt:lpstr>
      <vt:lpstr>Results (5): Decision boundary bias</vt:lpstr>
      <vt:lpstr>Conclusions</vt:lpstr>
      <vt:lpstr>Future Work?</vt:lpstr>
      <vt:lpstr>References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VERRC VET Qualification Measurement</dc:title>
  <dc:creator>Microsoft Office User</dc:creator>
  <cp:lastModifiedBy>Rafael Possas</cp:lastModifiedBy>
  <cp:revision>127</cp:revision>
  <dcterms:created xsi:type="dcterms:W3CDTF">2017-05-24T08:43:50Z</dcterms:created>
  <dcterms:modified xsi:type="dcterms:W3CDTF">2017-06-19T08:28:06Z</dcterms:modified>
</cp:coreProperties>
</file>